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70" r:id="rId4"/>
    <p:sldId id="271" r:id="rId5"/>
    <p:sldId id="272" r:id="rId6"/>
    <p:sldId id="276" r:id="rId7"/>
    <p:sldId id="273" r:id="rId8"/>
    <p:sldId id="274" r:id="rId9"/>
    <p:sldId id="275" r:id="rId10"/>
    <p:sldId id="297" r:id="rId11"/>
    <p:sldId id="281" r:id="rId12"/>
    <p:sldId id="296" r:id="rId13"/>
    <p:sldId id="282" r:id="rId14"/>
    <p:sldId id="277" r:id="rId15"/>
    <p:sldId id="283" r:id="rId16"/>
    <p:sldId id="287" r:id="rId17"/>
    <p:sldId id="284" r:id="rId18"/>
    <p:sldId id="285" r:id="rId19"/>
    <p:sldId id="286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8" r:id="rId29"/>
    <p:sldId id="268" r:id="rId30"/>
    <p:sldId id="269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7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294A"/>
    <a:srgbClr val="00B09E"/>
    <a:srgbClr val="001C2E"/>
    <a:srgbClr val="FFC000"/>
    <a:srgbClr val="FFFFFF"/>
    <a:srgbClr val="9C9898"/>
    <a:srgbClr val="79FCFF"/>
    <a:srgbClr val="AE0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>
        <p:guide orient="horz" pos="4042"/>
        <p:guide pos="7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Obraz zawierający pomieszczenie&#10;&#10;Opis wygenerowany automatycznie">
            <a:extLst>
              <a:ext uri="{FF2B5EF4-FFF2-40B4-BE49-F238E27FC236}">
                <a16:creationId xmlns="" xmlns:a16="http://schemas.microsoft.com/office/drawing/2014/main" id="{D8041363-FAAF-4B25-89A4-E0BB79C1B8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07" t="6249" r="36385" b="30668"/>
          <a:stretch/>
        </p:blipFill>
        <p:spPr>
          <a:xfrm>
            <a:off x="7162800" y="2103101"/>
            <a:ext cx="5029200" cy="475489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66F26D6-8683-4CF2-AF75-385DFA3FA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Poppins ExtraBold" panose="00000900000000000000" pitchFamily="2" charset="-18"/>
                <a:cs typeface="Poppins ExtraBold" panose="00000900000000000000" pitchFamily="2" charset="-18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11BE05A6-BC95-4266-9D67-B4EAD5031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0E028E6-2481-4093-A93B-9B18760C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fld id="{86460240-AF25-4FA0-B8B3-B74AA34A8507}" type="datetimeFigureOut">
              <a:rPr lang="pl-PL" smtClean="0"/>
              <a:pPr/>
              <a:t>02.12.2021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39F126C-EA0D-45F9-9FE8-1B5FD2D1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D597EF0-DF23-4C7F-91B0-55002BE5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069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1C7AFCF-9349-48F8-A5BD-53286671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D6652753-51BE-4420-A33D-5A1E99BB6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83FC2A1B-7FAB-48F1-AA13-C177663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7C0FB42B-552D-4A50-9702-ED873248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3108967-714A-4310-B8C8-CE7E278F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57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5AB7E634-1676-4339-A3CF-01DB6345B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54A408D0-AB74-4354-AB20-FA1DCD475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110D0B96-DCAE-4E73-9677-2E1014E3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7223393-D044-4149-B171-7928AE4DE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DADE962-6F2C-4109-964B-32E30AEC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298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AE852D9-D869-45D1-885A-6D284792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Poppins ExtraBold" panose="00000900000000000000" pitchFamily="2" charset="-18"/>
                <a:cs typeface="Poppins ExtraBold" panose="00000900000000000000" pitchFamily="2" charset="-18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37B8183-71AC-4F82-9128-E5B5FDF9D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  <a:lvl2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2pPr>
            <a:lvl3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3pPr>
            <a:lvl4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4pPr>
            <a:lvl5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33EE2FB0-9B97-4133-83CB-3FA485F3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fld id="{86460240-AF25-4FA0-B8B3-B74AA34A8507}" type="datetimeFigureOut">
              <a:rPr lang="pl-PL" smtClean="0"/>
              <a:pPr/>
              <a:t>02.12.2021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D9B3039-4CF0-4305-88DA-8D43BDC2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C41106C-5556-4A0F-9078-F27572C01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956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 zawierający pomieszczenie&#10;&#10;Opis wygenerowany automatycznie">
            <a:extLst>
              <a:ext uri="{FF2B5EF4-FFF2-40B4-BE49-F238E27FC236}">
                <a16:creationId xmlns="" xmlns:a16="http://schemas.microsoft.com/office/drawing/2014/main" id="{7E12CA08-BA6B-49C3-82D0-9BA833EF1C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07" t="6249" r="36385" b="30668"/>
          <a:stretch/>
        </p:blipFill>
        <p:spPr>
          <a:xfrm>
            <a:off x="7162800" y="2103101"/>
            <a:ext cx="5029200" cy="475489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B9ED646-7BD0-4C07-824C-1B1187634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>
                <a:latin typeface="Poppins ExtraBold" panose="00000900000000000000" pitchFamily="2" charset="-18"/>
                <a:cs typeface="Poppins ExtraBold" panose="00000900000000000000" pitchFamily="2" charset="-18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5BFAC61-BDD6-4FBB-A1EB-2475E270B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8AF12DA0-81EC-41EF-BB85-419EDD2BC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47A8887-378D-4086-889E-C28A8C5F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2B8506B-B4FD-4781-9B71-BF2DDCA6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65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6DDB8D-B47F-44C0-BD4B-53E3AAD0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B0D5D3F-9556-4D73-8E3B-ADC630602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F532305-6CF1-4501-8093-7932D0AB8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18F286FD-098E-44E6-A2FA-14BC10301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1CEA8D54-37CA-4E5B-8FAE-84DA53470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D3E9CCBE-7201-4067-9B69-53DA00E3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09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1184F04-4B26-46B9-82EE-6AAF2047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E51DFEB4-F76C-484D-8120-9AFEF3CC8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48C38B3E-ED8C-4C93-972E-50D0A77B0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FAA0ADB9-FB52-4401-8F7F-68E4E1CAC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E0E4EA4F-E4F9-4A40-937C-5C3A0FA3A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6BCDAD4A-C73A-4F53-94A6-B9508D60B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FEA06A64-AD8E-4C5B-9CE5-8ED5CF9D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9BAA6B7E-6A00-450C-B899-BF2BC07E0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00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 zawierający pomieszczenie&#10;&#10;Opis wygenerowany automatycznie">
            <a:extLst>
              <a:ext uri="{FF2B5EF4-FFF2-40B4-BE49-F238E27FC236}">
                <a16:creationId xmlns="" xmlns:a16="http://schemas.microsoft.com/office/drawing/2014/main" id="{12859FE7-E278-42F7-ADB6-BAAA950DF1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07" t="6249" r="36385" b="30668"/>
          <a:stretch/>
        </p:blipFill>
        <p:spPr>
          <a:xfrm>
            <a:off x="7162800" y="2103101"/>
            <a:ext cx="5029200" cy="475489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9B69E5A-0B11-4128-AE38-D3659ADA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006BE030-CA50-4F4B-8152-0612237A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6D29D25C-8A64-4B26-94F1-CA64DE48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F451E122-676E-4C0F-9D01-7A53049F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40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pomieszczenie&#10;&#10;Opis wygenerowany automatycznie">
            <a:extLst>
              <a:ext uri="{FF2B5EF4-FFF2-40B4-BE49-F238E27FC236}">
                <a16:creationId xmlns="" xmlns:a16="http://schemas.microsoft.com/office/drawing/2014/main" id="{295EBDD9-66B3-4D69-BB2E-1D636997A0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07" t="6249" r="36385" b="30668"/>
          <a:stretch/>
        </p:blipFill>
        <p:spPr>
          <a:xfrm>
            <a:off x="7162800" y="2103101"/>
            <a:ext cx="5029200" cy="4754899"/>
          </a:xfrm>
          <a:prstGeom prst="rect">
            <a:avLst/>
          </a:prstGeom>
        </p:spPr>
      </p:pic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4163DDEE-5153-4377-BD20-1622F925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E587A732-2536-4E6A-B632-05E51FA9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B0F353FA-A15B-4087-BA30-97B574066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416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4A33F13-2CB3-4D07-8891-71975DF24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B20D474-47BE-4ED2-9FE3-2A8569415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0E3E8AD4-B1C9-446C-92F0-843943777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F084E711-429D-4C8B-AEE4-959B983F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DB12AE9D-B420-4F7F-ACFA-EC6A15EF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AEB3ED3-A9AA-4616-92CC-3414B87D0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61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C1916CB-3B3D-427B-B0F1-0891B09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483D4DDD-71E0-465F-8574-73801B6F6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827845EC-E5A4-4F74-A2D2-06B6A977E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A0B0670-5206-4F47-BAEC-2CE2E026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0240-AF25-4FA0-B8B3-B74AA34A8507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238BADE-A4AC-48B1-BF49-B3A623128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7081C4C3-ABB2-4572-8DE8-AB892459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21F6-AEA8-412D-ABB8-A8316AF2B9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632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 descr="Obraz zawierający rysunek&#10;&#10;Opis wygenerowany automatycznie">
            <a:extLst>
              <a:ext uri="{FF2B5EF4-FFF2-40B4-BE49-F238E27FC236}">
                <a16:creationId xmlns="" xmlns:a16="http://schemas.microsoft.com/office/drawing/2014/main" id="{845FAAA9-DA21-4377-8322-F17D0C9CB4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09" b="21444"/>
          <a:stretch/>
        </p:blipFill>
        <p:spPr>
          <a:xfrm>
            <a:off x="11201400" y="1899567"/>
            <a:ext cx="990600" cy="4958433"/>
          </a:xfrm>
          <a:prstGeom prst="rect">
            <a:avLst/>
          </a:prstGeom>
        </p:spPr>
      </p:pic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DF979084-B4E8-4288-BF0C-722A1A853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AC594E82-B169-4B9B-9662-D20F45B0D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3619DDC6-2BCD-442A-8A64-0D76162A4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fld id="{86460240-AF25-4FA0-B8B3-B74AA34A8507}" type="datetimeFigureOut">
              <a:rPr lang="pl-PL" smtClean="0"/>
              <a:pPr/>
              <a:t>02.12.2021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DE0BF228-C380-412B-9C74-FF964283A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7A414B5-0162-4493-BF9F-69A6A48F9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Poppins Medium" panose="00000600000000000000" pitchFamily="2" charset="-18"/>
                <a:cs typeface="Poppins Medium" panose="00000600000000000000" pitchFamily="2" charset="-18"/>
              </a:defRPr>
            </a:lvl1pPr>
          </a:lstStyle>
          <a:p>
            <a:fld id="{295021F6-AEA8-412D-ABB8-A8316AF2B993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EC619797-D931-4798-8D72-5656ED7ED5C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8200" cy="838200"/>
          </a:xfrm>
          <a:prstGeom prst="rect">
            <a:avLst/>
          </a:prstGeom>
        </p:spPr>
      </p:pic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C4555563-A97D-422A-B4AF-3931EC4D4505}"/>
              </a:ext>
            </a:extLst>
          </p:cNvPr>
          <p:cNvSpPr/>
          <p:nvPr userDrawn="1"/>
        </p:nvSpPr>
        <p:spPr>
          <a:xfrm>
            <a:off x="9850760" y="0"/>
            <a:ext cx="240721" cy="240721"/>
          </a:xfrm>
          <a:prstGeom prst="rect">
            <a:avLst/>
          </a:prstGeom>
          <a:solidFill>
            <a:srgbClr val="00B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D5EAF7BC-7B07-4A8C-B1F2-67798AF8D4E6}"/>
              </a:ext>
            </a:extLst>
          </p:cNvPr>
          <p:cNvSpPr/>
          <p:nvPr userDrawn="1"/>
        </p:nvSpPr>
        <p:spPr>
          <a:xfrm>
            <a:off x="0" y="5537992"/>
            <a:ext cx="240721" cy="240721"/>
          </a:xfrm>
          <a:prstGeom prst="rect">
            <a:avLst/>
          </a:prstGeom>
          <a:solidFill>
            <a:srgbClr val="DE2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DE3578DF-23E6-45F1-9050-432F8EAD7510}"/>
              </a:ext>
            </a:extLst>
          </p:cNvPr>
          <p:cNvSpPr/>
          <p:nvPr userDrawn="1"/>
        </p:nvSpPr>
        <p:spPr>
          <a:xfrm>
            <a:off x="11231352" y="931190"/>
            <a:ext cx="240721" cy="240721"/>
          </a:xfrm>
          <a:prstGeom prst="rect">
            <a:avLst/>
          </a:prstGeom>
          <a:solidFill>
            <a:srgbClr val="001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F2AB2F1C-A49E-4CD4-9B01-54259C93CFCB}"/>
              </a:ext>
            </a:extLst>
          </p:cNvPr>
          <p:cNvSpPr/>
          <p:nvPr userDrawn="1"/>
        </p:nvSpPr>
        <p:spPr>
          <a:xfrm>
            <a:off x="1528941" y="6115629"/>
            <a:ext cx="240721" cy="240721"/>
          </a:xfrm>
          <a:prstGeom prst="rect">
            <a:avLst/>
          </a:prstGeom>
          <a:solidFill>
            <a:srgbClr val="00B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="" xmlns:a16="http://schemas.microsoft.com/office/drawing/2014/main" id="{45F6DCE4-2B13-4D4F-8106-E7E84D162D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6" t="25864" r="16167" b="27699"/>
          <a:stretch/>
        </p:blipFill>
        <p:spPr>
          <a:xfrm>
            <a:off x="0" y="1416050"/>
            <a:ext cx="591617" cy="242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5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Poppins ExtraBold" panose="00000900000000000000" pitchFamily="2" charset="-18"/>
          <a:ea typeface="+mj-ea"/>
          <a:cs typeface="Poppins ExtraBold" panose="00000900000000000000" pitchFamily="2" charset="-1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oppins Medium" panose="00000600000000000000" pitchFamily="2" charset="-18"/>
          <a:ea typeface="+mn-ea"/>
          <a:cs typeface="Poppins Medium" panose="00000600000000000000" pitchFamily="2" charset="-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oppins Medium" panose="00000600000000000000" pitchFamily="2" charset="-18"/>
          <a:ea typeface="+mn-ea"/>
          <a:cs typeface="Poppins Medium" panose="00000600000000000000" pitchFamily="2" charset="-1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oppins Medium" panose="00000600000000000000" pitchFamily="2" charset="-18"/>
          <a:ea typeface="+mn-ea"/>
          <a:cs typeface="Poppins Medium" panose="00000600000000000000" pitchFamily="2" charset="-1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oppins Medium" panose="00000600000000000000" pitchFamily="2" charset="-18"/>
          <a:ea typeface="+mn-ea"/>
          <a:cs typeface="Poppins Medium" panose="00000600000000000000" pitchFamily="2" charset="-1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oppins Medium" panose="00000600000000000000" pitchFamily="2" charset="-18"/>
          <a:ea typeface="+mn-ea"/>
          <a:cs typeface="Poppins Medium" panose="00000600000000000000" pitchFamily="2" charset="-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903ED0F8-C33A-44D3-B989-270A47536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960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HISTORIA: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lata 30-te – wykorzystanie do konstrukcji kwestionariuszy ankiet,</a:t>
            </a:r>
          </a:p>
          <a:p>
            <a:pPr lvl="0"/>
            <a:r>
              <a:rPr lang="pl-PL" dirty="0"/>
              <a:t>Paul </a:t>
            </a:r>
            <a:r>
              <a:rPr lang="pl-PL" dirty="0" err="1" smtClean="0"/>
              <a:t>Lazarsfeld</a:t>
            </a:r>
            <a:r>
              <a:rPr lang="pl-PL" dirty="0"/>
              <a:t> </a:t>
            </a:r>
            <a:r>
              <a:rPr lang="pl-PL" dirty="0" smtClean="0"/>
              <a:t>i Robert</a:t>
            </a:r>
            <a:r>
              <a:rPr lang="pl-PL" dirty="0" smtClean="0"/>
              <a:t> </a:t>
            </a:r>
            <a:r>
              <a:rPr lang="pl-PL" dirty="0" err="1" smtClean="0"/>
              <a:t>Merton</a:t>
            </a:r>
            <a:r>
              <a:rPr lang="pl-PL" dirty="0" smtClean="0"/>
              <a:t> – II wojna światowa – materiały szkoleniowe, propagandowe dla wojska- większa liczba osób,</a:t>
            </a:r>
          </a:p>
          <a:p>
            <a:pPr lvl="0"/>
            <a:r>
              <a:rPr lang="pl-PL" dirty="0" smtClean="0"/>
              <a:t>lata 70-te – marketing na świecie- przykład ciasta w proszku,</a:t>
            </a:r>
          </a:p>
          <a:p>
            <a:pPr lvl="0"/>
            <a:r>
              <a:rPr lang="pl-PL" dirty="0" smtClean="0"/>
              <a:t>lata 90 –te – polski marketing</a:t>
            </a:r>
          </a:p>
          <a:p>
            <a:pPr lvl="0"/>
            <a:r>
              <a:rPr lang="pl-PL" dirty="0" smtClean="0"/>
              <a:t>rządy, </a:t>
            </a:r>
            <a:r>
              <a:rPr lang="pl-PL" dirty="0" smtClean="0"/>
              <a:t>kampanie społeczne, marketing polityczny, eksperci od public relations,</a:t>
            </a:r>
          </a:p>
          <a:p>
            <a:pPr lvl="0"/>
            <a:r>
              <a:rPr lang="pl-PL" dirty="0" smtClean="0"/>
              <a:t>obecnie </a:t>
            </a:r>
            <a:r>
              <a:rPr lang="pl-PL" dirty="0" smtClean="0"/>
              <a:t>badania </a:t>
            </a:r>
            <a:r>
              <a:rPr lang="pl-PL" dirty="0" smtClean="0"/>
              <a:t>marketingowe, badania naukowe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7223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 smtClean="0"/>
              <a:t>RÓŻNICA POMIĘDZY WYWIADEM INDYWIDUALNYM A GRUPOWYM: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WYWIADY </a:t>
                      </a:r>
                      <a:r>
                        <a:rPr lang="pl-PL" sz="1400" dirty="0" smtClean="0">
                          <a:latin typeface="Times New Roman"/>
                          <a:ea typeface="Times New Roman"/>
                        </a:rPr>
                        <a:t>INDYWIDUALNE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WYWIADY GRUPOWE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SYTUACJA 1:1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CZAS OD 45 MIN. DO 1,5 H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mniej informacji w określonym czasie- dłuższa realizacja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brak dyskusji, brak kontaktu badanych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Times New Roman"/>
                          <a:ea typeface="Times New Roman"/>
                        </a:rPr>
                        <a:t>ZASTOSOWANIE</a:t>
                      </a: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: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trudna rekrutacja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potrzeba pogłębionej informacji od 1 osoby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obawa, że obecność innych może blokować wypowiedzi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SYTUACJA 1:7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CZAS: 1,5 DO 2 H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więcej informacji w krótszym czasie – krótsza realizacja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mniej informacji od pojedynczego uczestnika (mniej pogłębione)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dyskusje między uczestnikami badania (interakcja, wzajemna stymulacja)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ZASTOSOWANIE: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łatwa rekrutacja (łatwy dostęp)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potrzeba konfrontacji opinii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przypuszczenie, że obecność innych może stymulować wypowiedzi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4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WŁAŚCIWOŚCI ZOGNISKOWANEGO WYWIADU GRUPOWEGO: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FGI to sytuacja bliższa sytuacjom rzeczywistym, gdyż nasze opinie kształtują się w kontakcie z innymi ludźmi, a nie w odosobnieniu</a:t>
            </a:r>
            <a:r>
              <a:rPr lang="pl-PL" dirty="0"/>
              <a:t>;</a:t>
            </a:r>
            <a:endParaRPr lang="pl-PL" dirty="0" smtClean="0"/>
          </a:p>
          <a:p>
            <a:pPr lvl="0"/>
            <a:r>
              <a:rPr lang="pl-PL" dirty="0" smtClean="0"/>
              <a:t>sytuacja FGI symuluje rzeczywistą sytuację życiową, w której ludzie reagując na bodziec – ujawniają swoje opinie, które często w kontaktach z innymi ulegają pewnym modyfikacjom;</a:t>
            </a:r>
          </a:p>
          <a:p>
            <a:pPr lvl="0"/>
            <a:r>
              <a:rPr lang="pl-PL" dirty="0" smtClean="0"/>
              <a:t>fokus pozwala na obserwację ludzi podczas procesu kształtowania się opinii i postaw tych osób;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77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ETAPY TWORZENIA WYWIADÓW GRUPOWYCH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PROBLEM BADAWCZY,</a:t>
            </a:r>
          </a:p>
          <a:p>
            <a:pPr lvl="0"/>
            <a:r>
              <a:rPr lang="pl-PL" dirty="0" smtClean="0"/>
              <a:t>PLANOWANIE BADANIA – liczba grup, kryteria doboru uczestników, czas, koszty – moderator, uczestnicy, sprzęt nagrywający, sala,</a:t>
            </a:r>
          </a:p>
          <a:p>
            <a:pPr lvl="0"/>
            <a:r>
              <a:rPr lang="pl-PL" dirty="0" smtClean="0"/>
              <a:t>WARUNKI LOKALOWE  I TECHNICZNE – </a:t>
            </a:r>
            <a:r>
              <a:rPr lang="pl-PL" dirty="0" err="1" smtClean="0"/>
              <a:t>fokusownia</a:t>
            </a:r>
            <a:r>
              <a:rPr lang="pl-PL" dirty="0" smtClean="0"/>
              <a:t> (2 pomieszczenia, lustro weneckie – </a:t>
            </a:r>
            <a:r>
              <a:rPr lang="pl-PL" dirty="0" err="1" smtClean="0"/>
              <a:t>podglądownia</a:t>
            </a:r>
            <a:r>
              <a:rPr lang="pl-PL" dirty="0" smtClean="0"/>
              <a:t>, kamera, monitor, stosunkowo małe), stół okrągły – poczucie bezpieczeństwa, wszyscy się widzą,</a:t>
            </a:r>
          </a:p>
          <a:p>
            <a:pPr lvl="0"/>
            <a:r>
              <a:rPr lang="pl-PL" dirty="0" smtClean="0"/>
              <a:t>DOWOLNE POMIESZCZENIE?</a:t>
            </a:r>
          </a:p>
          <a:p>
            <a:r>
              <a:rPr lang="pl-PL" dirty="0" smtClean="0"/>
              <a:t>POCZEKALNIA- WSTĘPNA SELEKCJA – NIEKTÓRYCH NIE KWALIFIKUJEMY- DLACZEGO?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600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GDZIE?</a:t>
            </a:r>
            <a:endParaRPr lang="pl-PL" sz="2400" dirty="0"/>
          </a:p>
        </p:txBody>
      </p:sp>
      <p:pic>
        <p:nvPicPr>
          <p:cNvPr id="4" name="Symbol zastępczy zawartości 3" descr="lublin-niecala-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7796" y="1412777"/>
            <a:ext cx="7264589" cy="4392488"/>
          </a:xfrm>
        </p:spPr>
      </p:pic>
    </p:spTree>
    <p:extLst>
      <p:ext uri="{BB962C8B-B14F-4D97-AF65-F5344CB8AC3E}">
        <p14:creationId xmlns:p14="http://schemas.microsoft.com/office/powerpoint/2010/main" val="54901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DOBÓR OSÓB DO BADAŃ: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pl-PL" dirty="0" smtClean="0"/>
              <a:t>poszczególnych grup, dobór całej grupy-kogo – problem badawczy?</a:t>
            </a:r>
            <a:endParaRPr lang="pl-PL" sz="2000" dirty="0"/>
          </a:p>
          <a:p>
            <a:pPr lvl="1"/>
            <a:r>
              <a:rPr lang="pl-PL" dirty="0" smtClean="0"/>
              <a:t>dobór celowy – np. bankomaty,</a:t>
            </a:r>
            <a:endParaRPr lang="pl-PL" sz="2000" dirty="0"/>
          </a:p>
          <a:p>
            <a:pPr lvl="1"/>
            <a:r>
              <a:rPr lang="pl-PL" dirty="0" smtClean="0"/>
              <a:t>kryteria demograficzne –wiek, dochody, wykształcenie,</a:t>
            </a:r>
            <a:endParaRPr lang="pl-PL" sz="2000" dirty="0"/>
          </a:p>
          <a:p>
            <a:pPr lvl="1"/>
            <a:r>
              <a:rPr lang="pl-PL" dirty="0" smtClean="0"/>
              <a:t>kryteria wynikające z celów badania,</a:t>
            </a:r>
            <a:endParaRPr lang="pl-PL" sz="2000" dirty="0"/>
          </a:p>
          <a:p>
            <a:pPr lvl="1"/>
            <a:r>
              <a:rPr lang="pl-PL" dirty="0" smtClean="0"/>
              <a:t>kryteria dodatkowe – asertywność, kreatywność,</a:t>
            </a:r>
            <a:endParaRPr lang="pl-PL" sz="2000" dirty="0"/>
          </a:p>
          <a:p>
            <a:r>
              <a:rPr lang="pl-PL" dirty="0" smtClean="0"/>
              <a:t>PŁEĆ – różne poglądy kobiet i mężczyzn, cel badania,</a:t>
            </a:r>
            <a:endParaRPr lang="pl-PL" sz="2400" dirty="0"/>
          </a:p>
          <a:p>
            <a:r>
              <a:rPr lang="pl-PL" dirty="0" smtClean="0"/>
              <a:t>WIEK – jednorodność, homogeniczność,</a:t>
            </a:r>
            <a:endParaRPr lang="pl-PL" sz="2400" dirty="0"/>
          </a:p>
          <a:p>
            <a:r>
              <a:rPr lang="pl-PL" dirty="0" smtClean="0"/>
              <a:t>STAN CYWILNY</a:t>
            </a:r>
            <a:endParaRPr lang="pl-PL" sz="2400" dirty="0"/>
          </a:p>
          <a:p>
            <a:r>
              <a:rPr lang="pl-PL" dirty="0" smtClean="0"/>
              <a:t>DOCHÓD</a:t>
            </a:r>
            <a:endParaRPr lang="pl-PL" sz="2400" dirty="0"/>
          </a:p>
          <a:p>
            <a:r>
              <a:rPr lang="pl-PL" dirty="0" smtClean="0"/>
              <a:t>KLASA SPOŁECZNA- stan posiadania, regularne chodzenie do restauracji?,</a:t>
            </a:r>
            <a:endParaRPr lang="pl-PL" sz="2400" dirty="0"/>
          </a:p>
          <a:p>
            <a:r>
              <a:rPr lang="pl-PL" dirty="0" smtClean="0"/>
              <a:t>WYKSZTAŁCENIE</a:t>
            </a:r>
            <a:endParaRPr lang="pl-PL" sz="2400" dirty="0"/>
          </a:p>
          <a:p>
            <a:r>
              <a:rPr lang="pl-PL" dirty="0" smtClean="0"/>
              <a:t>LICZBA GRUP FOKUSOWYCH – CO NAJMNIEJ 2</a:t>
            </a:r>
            <a:endParaRPr lang="pl-PL" sz="2400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351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PRAKTYCZNE PORADY: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Ustalenie wielkości grup fokusowych,</a:t>
            </a:r>
          </a:p>
          <a:p>
            <a:pPr lvl="0"/>
            <a:r>
              <a:rPr lang="pl-PL" dirty="0" smtClean="0"/>
              <a:t>Opłacenie badania i poczęstunek,</a:t>
            </a:r>
          </a:p>
          <a:p>
            <a:pPr lvl="0"/>
            <a:r>
              <a:rPr lang="pl-PL" dirty="0" smtClean="0"/>
              <a:t>Liczba osób zaproszonych na badanie,</a:t>
            </a:r>
          </a:p>
          <a:p>
            <a:pPr lvl="0"/>
            <a:r>
              <a:rPr lang="pl-PL" dirty="0" smtClean="0"/>
              <a:t>Godziny badań,</a:t>
            </a:r>
          </a:p>
          <a:p>
            <a:pPr lvl="0"/>
            <a:r>
              <a:rPr lang="pl-PL" dirty="0" smtClean="0"/>
              <a:t>Informacja dla badanych (cel, czas, zakres),</a:t>
            </a:r>
          </a:p>
          <a:p>
            <a:pPr lvl="0"/>
            <a:r>
              <a:rPr lang="pl-PL" dirty="0" smtClean="0"/>
              <a:t>Kwestionariusz selekcyjny,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ZASTOSOWANIE FOKUSÓW: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Dla eksploracji problematyki badania – jako badanie wstępne;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Dla lepszego przygotowania standaryzowanego narzędzia do badań ankietowych;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Po badaniach z wykorzystaniem standaryzowanego narzędzia </a:t>
            </a:r>
            <a:r>
              <a:rPr lang="pl-PL" dirty="0" smtClean="0">
                <a:sym typeface="Wingdings"/>
              </a:rPr>
              <a:t></a:t>
            </a:r>
            <a:r>
              <a:rPr lang="pl-PL" dirty="0" smtClean="0"/>
              <a:t> dla lepszej interpretacji wyników badań;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43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ZALETY FGI: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dirty="0" smtClean="0"/>
              <a:t>metoda szybka i tania w realizacji;</a:t>
            </a:r>
          </a:p>
          <a:p>
            <a:pPr lvl="0"/>
            <a:r>
              <a:rPr lang="pl-PL" dirty="0" smtClean="0"/>
              <a:t>pozwala na </a:t>
            </a:r>
            <a:r>
              <a:rPr lang="pl-PL" dirty="0" smtClean="0"/>
              <a:t>obserwowanie </a:t>
            </a:r>
            <a:r>
              <a:rPr lang="pl-PL" dirty="0" smtClean="0"/>
              <a:t>procesu tworzenia się </a:t>
            </a:r>
            <a:r>
              <a:rPr lang="pl-PL" dirty="0" smtClean="0"/>
              <a:t>opinii i poglądów; pokazuje istotę ich powstawania;</a:t>
            </a:r>
          </a:p>
          <a:p>
            <a:pPr lvl="0"/>
            <a:r>
              <a:rPr lang="pl-PL" dirty="0" smtClean="0"/>
              <a:t>zdobywany materiał sformułowany jest w języku badanych osób;</a:t>
            </a:r>
          </a:p>
          <a:p>
            <a:pPr lvl="0"/>
            <a:r>
              <a:rPr lang="pl-PL" dirty="0" smtClean="0"/>
              <a:t>może </a:t>
            </a:r>
            <a:r>
              <a:rPr lang="pl-PL" dirty="0" smtClean="0"/>
              <a:t>być stosowana do każdego rodzaju zagadnień </a:t>
            </a:r>
            <a:r>
              <a:rPr lang="pl-PL" dirty="0" smtClean="0"/>
              <a:t>i różnych grup społecznych;</a:t>
            </a:r>
            <a:endParaRPr lang="pl-PL" dirty="0" smtClean="0"/>
          </a:p>
          <a:p>
            <a:pPr lvl="0"/>
            <a:r>
              <a:rPr lang="pl-PL" dirty="0" smtClean="0"/>
              <a:t>rezultaty takiego badania są łatwe do „skonsumowania” przez zleceniodawcę;</a:t>
            </a:r>
          </a:p>
          <a:p>
            <a:pPr lvl="0"/>
            <a:r>
              <a:rPr lang="pl-PL" dirty="0" smtClean="0"/>
              <a:t>zdobywa się informacje w sytuacjach bliższych życiu i doświadczeniu ludzi;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393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OGRANICZENIA: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dirty="0" smtClean="0"/>
              <a:t>wnioski mają jedynie charakter sprawozdawczy </a:t>
            </a:r>
            <a:r>
              <a:rPr lang="pl-PL" dirty="0" smtClean="0"/>
              <a:t>i nie można ich </a:t>
            </a:r>
            <a:r>
              <a:rPr lang="pl-PL" dirty="0" smtClean="0"/>
              <a:t>przenosić je na szersze zbiorowości;</a:t>
            </a:r>
          </a:p>
          <a:p>
            <a:pPr lvl="0"/>
            <a:r>
              <a:rPr lang="pl-PL" dirty="0" smtClean="0"/>
              <a:t>istnieje prawdopodobieństwo wystąpienia </a:t>
            </a:r>
            <a:r>
              <a:rPr lang="pl-PL" i="1" dirty="0" smtClean="0"/>
              <a:t>efektu myślenia grupowego</a:t>
            </a:r>
            <a:r>
              <a:rPr lang="pl-PL" dirty="0" smtClean="0"/>
              <a:t> i zjawiska </a:t>
            </a:r>
            <a:r>
              <a:rPr lang="pl-PL" i="1" dirty="0" smtClean="0"/>
              <a:t>przesunięcia poziomu ryzyka</a:t>
            </a:r>
            <a:r>
              <a:rPr lang="pl-PL" dirty="0" smtClean="0"/>
              <a:t>, co powoduje zniekształcenia wyników;</a:t>
            </a:r>
          </a:p>
          <a:p>
            <a:pPr lvl="0"/>
            <a:r>
              <a:rPr lang="pl-PL" dirty="0" smtClean="0"/>
              <a:t>żywy i emocjonalny charakter interakcji może prowadzić badacza do pokładania większej wiary w wyniki, niż jest to usprawiedliwione;</a:t>
            </a:r>
          </a:p>
          <a:p>
            <a:pPr lvl="0"/>
            <a:r>
              <a:rPr lang="pl-PL" dirty="0" smtClean="0"/>
              <a:t>moderator może nieświadomie wpływać na kierunek i rezultat dyskusji;</a:t>
            </a:r>
          </a:p>
          <a:p>
            <a:pPr lvl="0"/>
            <a:r>
              <a:rPr lang="pl-PL" dirty="0" smtClean="0"/>
              <a:t>przygotowanie raportu, sporządzenie sprawozdania, interpretacja wyników nie są działaniami rutynowymi i wymagają od moderatora sporego wysiłku;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09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A2F62AF-06EE-43D4-8D80-9513530DC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1.Wywiady indywidualne jako wstęp do </a:t>
            </a:r>
            <a:r>
              <a:rPr lang="pl-PL" dirty="0" smtClean="0"/>
              <a:t>FGI</a:t>
            </a:r>
          </a:p>
          <a:p>
            <a:pPr marL="0" indent="0">
              <a:buNone/>
            </a:pPr>
            <a:r>
              <a:rPr lang="pl-PL" dirty="0" smtClean="0"/>
              <a:t>2.FGI jako metoda badawcza</a:t>
            </a:r>
          </a:p>
          <a:p>
            <a:pPr marL="0" indent="0">
              <a:buNone/>
            </a:pPr>
            <a:r>
              <a:rPr lang="pl-PL" dirty="0" smtClean="0"/>
              <a:t>3.Przeprowadzanie FGI</a:t>
            </a:r>
          </a:p>
          <a:p>
            <a:pPr marL="0" indent="0">
              <a:buNone/>
            </a:pPr>
            <a:r>
              <a:rPr lang="pl-PL" dirty="0" smtClean="0"/>
              <a:t>4.Zalety, wady i zastosowanie metody</a:t>
            </a:r>
          </a:p>
          <a:p>
            <a:pPr marL="0" indent="0">
              <a:buNone/>
            </a:pPr>
            <a:r>
              <a:rPr lang="pl-PL" dirty="0" smtClean="0"/>
              <a:t>5.Scenariusz FGI</a:t>
            </a:r>
          </a:p>
          <a:p>
            <a:pPr marL="0" indent="0">
              <a:buNone/>
            </a:pPr>
            <a:r>
              <a:rPr lang="pl-PL" dirty="0" smtClean="0"/>
              <a:t>6.Rola moderatora</a:t>
            </a:r>
          </a:p>
          <a:p>
            <a:pPr marL="0" indent="0">
              <a:buNone/>
            </a:pPr>
            <a:r>
              <a:rPr lang="pl-PL" dirty="0" smtClean="0"/>
              <a:t>7.Podsumowanie</a:t>
            </a:r>
            <a:endParaRPr lang="pl-PL" dirty="0"/>
          </a:p>
        </p:txBody>
      </p:sp>
      <p:sp>
        <p:nvSpPr>
          <p:cNvPr id="4" name="Tytuł 3">
            <a:extLst>
              <a:ext uri="{FF2B5EF4-FFF2-40B4-BE49-F238E27FC236}">
                <a16:creationId xmlns="" xmlns:a16="http://schemas.microsoft.com/office/drawing/2014/main" id="{0BA064BF-BFD0-44A6-A310-ADF49BB511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10924"/>
            <a:ext cx="10515600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PLAN </a:t>
            </a:r>
            <a:r>
              <a:rPr lang="pl-PL" sz="2400" dirty="0" smtClean="0"/>
              <a:t>SPOTKANIA/AGENDA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73868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SCENARIUSZ BADANIA FOKUSOWEGO: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plan wywiadu, precyzyjnie określony cel badania, logika problemów, nie pytania lecz hasła problemowe, czas poszczególnych zagadnień.</a:t>
            </a:r>
          </a:p>
          <a:p>
            <a:pPr algn="ctr">
              <a:buNone/>
            </a:pPr>
            <a:r>
              <a:rPr lang="pl-PL" b="1" dirty="0" smtClean="0"/>
              <a:t>Cechy dobrego scenariusza:</a:t>
            </a:r>
          </a:p>
          <a:p>
            <a:pPr lvl="0"/>
            <a:r>
              <a:rPr lang="pl-PL" dirty="0" smtClean="0"/>
              <a:t>Ramowy zapis wątków do dyskusji,</a:t>
            </a:r>
          </a:p>
          <a:p>
            <a:pPr lvl="0"/>
            <a:r>
              <a:rPr lang="pl-PL" dirty="0" smtClean="0"/>
              <a:t>Koncentracja wokół problemów a nie pytań, </a:t>
            </a:r>
          </a:p>
          <a:p>
            <a:pPr lvl="0"/>
            <a:r>
              <a:rPr lang="pl-PL" dirty="0" smtClean="0"/>
              <a:t>Ramy czasowe dla poszczególnych zagadnień (!),</a:t>
            </a:r>
          </a:p>
          <a:p>
            <a:pPr lvl="0"/>
            <a:r>
              <a:rPr lang="pl-PL" dirty="0" smtClean="0"/>
              <a:t>Obszary tematyczne (3-4),</a:t>
            </a:r>
          </a:p>
          <a:p>
            <a:pPr lvl="0"/>
            <a:r>
              <a:rPr lang="pl-PL" dirty="0" smtClean="0"/>
              <a:t>Nie dłuższy niż 1-2 strony,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824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PROWADZENIE WYWIADU: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pl-PL" b="1" dirty="0" smtClean="0"/>
              <a:t>Zadawanie odpowiednich pytań:</a:t>
            </a:r>
          </a:p>
          <a:p>
            <a:pPr lvl="0"/>
            <a:r>
              <a:rPr lang="pl-PL" dirty="0" smtClean="0"/>
              <a:t>swobodne, język potoczny, bez skrępowania;</a:t>
            </a:r>
          </a:p>
          <a:p>
            <a:pPr lvl="0"/>
            <a:r>
              <a:rPr lang="pl-PL" dirty="0" smtClean="0"/>
              <a:t>nie można sugerować odpowiedzi;</a:t>
            </a:r>
          </a:p>
          <a:p>
            <a:pPr lvl="0"/>
            <a:r>
              <a:rPr lang="pl-PL" dirty="0" smtClean="0"/>
              <a:t>jasność, zwięzłość, konkretność,</a:t>
            </a:r>
          </a:p>
          <a:p>
            <a:pPr lvl="0"/>
            <a:r>
              <a:rPr lang="pl-PL" dirty="0" smtClean="0"/>
              <a:t>długie pytania- spada jasność przekazu,</a:t>
            </a:r>
          </a:p>
          <a:p>
            <a:pPr lvl="0"/>
            <a:r>
              <a:rPr lang="pl-PL" dirty="0" smtClean="0"/>
              <a:t>nie wolno pytać o kilka, nie zawsze powiązanych ze sobą informacji- czyli 2 pytania w 1!</a:t>
            </a:r>
          </a:p>
          <a:p>
            <a:pPr lvl="0"/>
            <a:r>
              <a:rPr lang="pl-PL" dirty="0" smtClean="0"/>
              <a:t>wszyscy muszą rozumieć pytania,</a:t>
            </a:r>
          </a:p>
          <a:p>
            <a:pPr lvl="0"/>
            <a:r>
              <a:rPr lang="pl-PL" dirty="0" smtClean="0"/>
              <a:t>poprawność językowa, dostosowanie do języka uczestników,</a:t>
            </a:r>
          </a:p>
          <a:p>
            <a:pPr lvl="0"/>
            <a:r>
              <a:rPr lang="pl-PL" dirty="0" smtClean="0"/>
              <a:t>nie wolno używać żargonu socjologów i psychologów („preferencje”)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649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RODZAJE PYTAŃ W WYWIADACH GRUPOWYCH: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pPr lvl="1"/>
            <a:r>
              <a:rPr lang="pl-PL" dirty="0" smtClean="0"/>
              <a:t>pytanie otwarte w zamian zamkniętych,</a:t>
            </a:r>
          </a:p>
          <a:p>
            <a:pPr lvl="1"/>
            <a:r>
              <a:rPr lang="pl-PL" dirty="0" smtClean="0"/>
              <a:t>zamknięte blokują dyskusję- otwarte ją pobudzają,</a:t>
            </a:r>
          </a:p>
          <a:p>
            <a:pPr lvl="1"/>
            <a:r>
              <a:rPr lang="pl-PL" dirty="0" smtClean="0"/>
              <a:t>zamknięte na początek wywiadu,</a:t>
            </a:r>
          </a:p>
          <a:p>
            <a:pPr lvl="1"/>
            <a:r>
              <a:rPr lang="pl-PL" dirty="0" smtClean="0"/>
              <a:t>zamknięte pytania-rzetelniejsze odpowiedzi, otwarte- wielość odpowiedzi,</a:t>
            </a:r>
          </a:p>
          <a:p>
            <a:pPr lvl="1"/>
            <a:r>
              <a:rPr lang="pl-PL" dirty="0" smtClean="0"/>
              <a:t>pytania zagrażające- umiejętność ich zadania,</a:t>
            </a:r>
          </a:p>
          <a:p>
            <a:pPr lvl="1"/>
            <a:r>
              <a:rPr lang="pl-PL" dirty="0" smtClean="0"/>
              <a:t>kolejność pytań zgodnie z logiką problemu,</a:t>
            </a:r>
          </a:p>
          <a:p>
            <a:pPr lvl="1"/>
            <a:r>
              <a:rPr lang="pl-PL" dirty="0" smtClean="0"/>
              <a:t>stopniowe wprowadzenie badanych w problematykę,</a:t>
            </a:r>
          </a:p>
          <a:p>
            <a:pPr lvl="1"/>
            <a:r>
              <a:rPr lang="pl-PL" dirty="0" smtClean="0"/>
              <a:t>zasada: od ogółu do szczegółu,</a:t>
            </a:r>
          </a:p>
          <a:p>
            <a:pPr lvl="1"/>
            <a:r>
              <a:rPr lang="pl-PL" dirty="0" smtClean="0"/>
              <a:t>pytania neutralne i przyjemne na początek- potem mogą być pytania wywołujące negatywne emocje- zasada progresji,</a:t>
            </a:r>
          </a:p>
          <a:p>
            <a:pPr lvl="1"/>
            <a:r>
              <a:rPr lang="pl-PL" dirty="0" smtClean="0"/>
              <a:t>od łatwych do trudnych.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492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PYTANIA W WYWIADZIE GRUPOWYM: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pl-PL" dirty="0" smtClean="0"/>
              <a:t>1. pytania wstępne-otwarcie:</a:t>
            </a:r>
          </a:p>
          <a:p>
            <a:pPr lvl="1"/>
            <a:r>
              <a:rPr lang="pl-PL" dirty="0" smtClean="0"/>
              <a:t>wypowiada się każda osoba, przełamywanie lęku, </a:t>
            </a:r>
          </a:p>
          <a:p>
            <a:pPr lvl="1"/>
            <a:r>
              <a:rPr lang="pl-PL" dirty="0" smtClean="0"/>
              <a:t>pytania o fakty</a:t>
            </a:r>
          </a:p>
          <a:p>
            <a:pPr lvl="0">
              <a:buNone/>
            </a:pPr>
            <a:r>
              <a:rPr lang="pl-PL" dirty="0" smtClean="0"/>
              <a:t>2. pytania wprowadzające:</a:t>
            </a:r>
          </a:p>
          <a:p>
            <a:pPr lvl="0"/>
            <a:r>
              <a:rPr lang="pl-PL" dirty="0" smtClean="0"/>
              <a:t>wprowadzające do dyskusji,</a:t>
            </a:r>
          </a:p>
          <a:p>
            <a:pPr lvl="0"/>
            <a:r>
              <a:rPr lang="pl-PL" dirty="0" smtClean="0"/>
              <a:t>ogólne,</a:t>
            </a:r>
          </a:p>
          <a:p>
            <a:pPr lvl="0"/>
            <a:r>
              <a:rPr lang="pl-PL" dirty="0" smtClean="0"/>
              <a:t>nie powinny być poważne, pogłębione, zagrażające,</a:t>
            </a:r>
          </a:p>
          <a:p>
            <a:pPr lvl="0">
              <a:buNone/>
            </a:pPr>
            <a:r>
              <a:rPr lang="pl-PL" dirty="0" smtClean="0"/>
              <a:t>3. pytania zasadnicze:</a:t>
            </a:r>
          </a:p>
          <a:p>
            <a:pPr lvl="0"/>
            <a:r>
              <a:rPr lang="pl-PL" dirty="0" smtClean="0"/>
              <a:t>pytania najważniejsze dla problemu badania ok. 4,</a:t>
            </a:r>
          </a:p>
          <a:p>
            <a:pPr lvl="0"/>
            <a:r>
              <a:rPr lang="pl-PL" dirty="0" smtClean="0"/>
              <a:t>wymagające więcej skupienia,</a:t>
            </a:r>
          </a:p>
          <a:p>
            <a:pPr lvl="0"/>
            <a:r>
              <a:rPr lang="pl-PL" dirty="0" smtClean="0"/>
              <a:t>na każde pytanie około 15 minut</a:t>
            </a:r>
          </a:p>
          <a:p>
            <a:pPr>
              <a:buNone/>
            </a:pPr>
            <a:r>
              <a:rPr lang="pl-PL" dirty="0" smtClean="0"/>
              <a:t>4. pytania zamykające.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9951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MODERATOR- CECHY: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dirty="0"/>
          </a:p>
          <a:p>
            <a:pPr lvl="0"/>
            <a:r>
              <a:rPr lang="pl-PL" dirty="0" smtClean="0"/>
              <a:t>UMIEJĘTNOŚCI POZNAWCZE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UMIEJĘTNOŚCI ZWIĄZANE Z PROWADZENIEM </a:t>
            </a:r>
            <a:r>
              <a:rPr lang="pl-PL" dirty="0" smtClean="0"/>
              <a:t>WYWIADU</a:t>
            </a:r>
          </a:p>
          <a:p>
            <a:pPr lvl="0"/>
            <a:endParaRPr lang="pl-PL" dirty="0"/>
          </a:p>
          <a:p>
            <a:pPr lvl="0"/>
            <a:r>
              <a:rPr lang="pl-PL" dirty="0" smtClean="0"/>
              <a:t>UMIEJĘTNOŚCI </a:t>
            </a:r>
            <a:r>
              <a:rPr lang="pl-PL" dirty="0" smtClean="0"/>
              <a:t>ZWIĄZANE Z KONTAKTEM Z </a:t>
            </a:r>
            <a:r>
              <a:rPr lang="pl-PL" dirty="0" smtClean="0"/>
              <a:t>LUDŹMI</a:t>
            </a:r>
          </a:p>
          <a:p>
            <a:pPr lvl="0"/>
            <a:endParaRPr lang="pl-PL" dirty="0"/>
          </a:p>
          <a:p>
            <a:pPr lvl="0"/>
            <a:r>
              <a:rPr lang="pl-PL" dirty="0" smtClean="0"/>
              <a:t>PREZENCJA </a:t>
            </a:r>
            <a:r>
              <a:rPr lang="pl-PL" dirty="0" smtClean="0"/>
              <a:t>MODERATORA- </a:t>
            </a:r>
            <a:r>
              <a:rPr lang="pl-PL" dirty="0" smtClean="0"/>
              <a:t>neutralność.</a:t>
            </a:r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75643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METODY PODTRZYMYWANIA KONTAKTU Z GRUPĄ PRZEZ MODERATORA LUB BADACZA W WYWIADACH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pl-PL" b="1" dirty="0" smtClean="0"/>
              <a:t>Parafrazowanie</a:t>
            </a:r>
            <a:r>
              <a:rPr lang="pl-PL" dirty="0" smtClean="0"/>
              <a:t>-skrótowe powtórzenie wypowiedzi osoby, poprzedzone określonym początkiem, własnymi słowami, bez zmiany znaczenia i zabarwienia uczuciowego, po to aby podkreślić, że się słucha, zainteresowanie, dobre zrozumienie, strukturalizacja wątków- </a:t>
            </a:r>
            <a:r>
              <a:rPr lang="pl-PL" i="1" dirty="0" smtClean="0"/>
              <a:t>A więc chodzi o to że…, To co Pan powiedział sprowadza się do tego, że… Krótko mówiąc oznacza to, że…</a:t>
            </a:r>
            <a:endParaRPr lang="pl-PL" dirty="0" smtClean="0"/>
          </a:p>
          <a:p>
            <a:pPr lvl="1"/>
            <a:r>
              <a:rPr lang="pl-PL" b="1" dirty="0" smtClean="0"/>
              <a:t>Klaryfikacja</a:t>
            </a:r>
            <a:r>
              <a:rPr lang="pl-PL" dirty="0" smtClean="0"/>
              <a:t>-uchwycenie głównego sensu wypowiedzi osoby i wyrażenia jej własnym słowami po to aby dopytać się o niejasno sformułowaną treść, nieścisłość-  </a:t>
            </a:r>
            <a:r>
              <a:rPr lang="pl-PL" i="1" dirty="0" smtClean="0"/>
              <a:t>Czy mogłaby Pani wyjaśnić mi to jeszcze raz…, proszę po kolei jak to się odbyło…</a:t>
            </a:r>
            <a:endParaRPr lang="pl-PL" dirty="0" smtClean="0"/>
          </a:p>
          <a:p>
            <a:pPr lvl="1"/>
            <a:r>
              <a:rPr lang="pl-PL" b="1" dirty="0" smtClean="0"/>
              <a:t>Dopytywanie i pogłębianie-</a:t>
            </a:r>
            <a:r>
              <a:rPr lang="pl-PL" dirty="0" smtClean="0"/>
              <a:t> </a:t>
            </a:r>
            <a:r>
              <a:rPr lang="pl-PL" i="1" dirty="0" smtClean="0"/>
              <a:t>Czy może Pan coś więcej na ten temat powiedzieć… Czy jest coś co się z tym jeszcze wiąże?</a:t>
            </a:r>
            <a:endParaRPr lang="pl-PL" dirty="0" smtClean="0"/>
          </a:p>
          <a:p>
            <a:r>
              <a:rPr lang="pl-PL" b="1" dirty="0" smtClean="0"/>
              <a:t>KOMUNIKACJA NIEWERBALNA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1154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700" dirty="0" smtClean="0"/>
              <a:t>ZJAWISKA UTRUDNIAJĄCE MODEROWANIE: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l-PL" dirty="0" smtClean="0"/>
          </a:p>
          <a:p>
            <a:pPr lvl="0"/>
            <a:r>
              <a:rPr lang="pl-PL" dirty="0" smtClean="0"/>
              <a:t>KONFORMIZM GRUPOWY </a:t>
            </a:r>
            <a:r>
              <a:rPr lang="pl-PL" dirty="0" smtClean="0"/>
              <a:t>(wyczucie </a:t>
            </a:r>
            <a:r>
              <a:rPr lang="pl-PL" dirty="0" smtClean="0"/>
              <a:t>na sygnały niewerbalne z </a:t>
            </a:r>
            <a:r>
              <a:rPr lang="pl-PL" dirty="0" smtClean="0"/>
              <a:t>grupy), </a:t>
            </a:r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ZACHOWANIE UCZESTNIKÓW (osoby dominujące, osoby mało aktywne, przebieg dyskusji, grupa nadmiernie aktywna, grupa nie chce mówić),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2319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MODERATOR POWINIEN UNIKAĆ: 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poruszania się w sferze racjonalnych deklaracji, </a:t>
            </a:r>
          </a:p>
          <a:p>
            <a:pPr lvl="0"/>
            <a:r>
              <a:rPr lang="pl-PL" dirty="0" smtClean="0"/>
              <a:t>zbierania opinii bez próby poznawania przyczyn,</a:t>
            </a:r>
          </a:p>
          <a:p>
            <a:pPr lvl="0"/>
            <a:r>
              <a:rPr lang="pl-PL" dirty="0" smtClean="0"/>
              <a:t>kwestionariuszowego zadawania pytań,</a:t>
            </a:r>
          </a:p>
          <a:p>
            <a:pPr lvl="0"/>
            <a:r>
              <a:rPr lang="pl-PL" dirty="0" smtClean="0"/>
              <a:t>braku kontroli nad grupą,</a:t>
            </a:r>
          </a:p>
          <a:p>
            <a:pPr lvl="0"/>
            <a:r>
              <a:rPr lang="pl-PL" dirty="0" smtClean="0"/>
              <a:t>dominacji nad grupą,</a:t>
            </a:r>
          </a:p>
          <a:p>
            <a:pPr lvl="0"/>
            <a:r>
              <a:rPr lang="pl-PL" smtClean="0"/>
              <a:t>bycia uczestnikiem a nie moderatorem.</a:t>
            </a:r>
          </a:p>
        </p:txBody>
      </p:sp>
    </p:spTree>
    <p:extLst>
      <p:ext uri="{BB962C8B-B14F-4D97-AF65-F5344CB8AC3E}">
        <p14:creationId xmlns:p14="http://schemas.microsoft.com/office/powerpoint/2010/main" val="3226455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PODSUMOWANIE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FGI to metoda naukowa?</a:t>
            </a:r>
          </a:p>
          <a:p>
            <a:r>
              <a:rPr lang="pl-PL" dirty="0" smtClean="0"/>
              <a:t>Warto ją stosować?</a:t>
            </a:r>
          </a:p>
          <a:p>
            <a:r>
              <a:rPr lang="pl-PL" smtClean="0"/>
              <a:t>Kiedy?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0565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A2F62AF-06EE-43D4-8D80-9513530DC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Babbie</a:t>
            </a:r>
            <a:r>
              <a:rPr lang="pl-PL" dirty="0"/>
              <a:t> E. , </a:t>
            </a:r>
            <a:r>
              <a:rPr lang="pl-PL" dirty="0" smtClean="0"/>
              <a:t>(2005), </a:t>
            </a:r>
            <a:r>
              <a:rPr lang="pl-PL" dirty="0"/>
              <a:t>Badania społeczne w praktyce , </a:t>
            </a:r>
            <a:r>
              <a:rPr lang="pl-PL" dirty="0" smtClean="0"/>
              <a:t>PWN Warszawa.</a:t>
            </a:r>
          </a:p>
          <a:p>
            <a:pPr marL="0" indent="0">
              <a:buNone/>
            </a:pPr>
            <a:r>
              <a:rPr lang="pl-PL" dirty="0" smtClean="0"/>
              <a:t>Kostera M. (2003), </a:t>
            </a:r>
            <a:r>
              <a:rPr lang="pl-PL" dirty="0"/>
              <a:t>Antropologia organizacji. Metodologia badań terenowych, PWN Warszawa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Maison</a:t>
            </a:r>
            <a:r>
              <a:rPr lang="pl-PL" dirty="0"/>
              <a:t>, D. (2000</a:t>
            </a:r>
            <a:r>
              <a:rPr lang="pl-PL" dirty="0" smtClean="0"/>
              <a:t>), </a:t>
            </a:r>
            <a:r>
              <a:rPr lang="pl-PL" dirty="0"/>
              <a:t>Zogniskowane wywiady grupowe. Jakościowa metoda badań marketingowych. </a:t>
            </a:r>
            <a:r>
              <a:rPr lang="pl-PL" dirty="0" smtClean="0"/>
              <a:t>Warszawa </a:t>
            </a:r>
            <a:r>
              <a:rPr lang="pl-PL" dirty="0"/>
              <a:t>PWN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/>
              <a:t>Sztumski J., </a:t>
            </a:r>
            <a:r>
              <a:rPr lang="pl-PL" dirty="0" smtClean="0"/>
              <a:t>(1999), </a:t>
            </a:r>
            <a:r>
              <a:rPr lang="pl-PL" dirty="0"/>
              <a:t>Wstęp do metod i technik badań społecznych, WN Śląsk, Katowice.</a:t>
            </a:r>
          </a:p>
          <a:p>
            <a:endParaRPr lang="pl-PL" dirty="0"/>
          </a:p>
        </p:txBody>
      </p:sp>
      <p:sp>
        <p:nvSpPr>
          <p:cNvPr id="4" name="Tytuł 3">
            <a:extLst>
              <a:ext uri="{FF2B5EF4-FFF2-40B4-BE49-F238E27FC236}">
                <a16:creationId xmlns="" xmlns:a16="http://schemas.microsoft.com/office/drawing/2014/main" id="{E9BD9916-F5B2-4D79-AA9D-00C3E445A1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14002"/>
            <a:ext cx="105156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BIBLIOGRAFIA</a:t>
            </a:r>
          </a:p>
        </p:txBody>
      </p:sp>
    </p:spTree>
    <p:extLst>
      <p:ext uri="{BB962C8B-B14F-4D97-AF65-F5344CB8AC3E}">
        <p14:creationId xmlns:p14="http://schemas.microsoft.com/office/powerpoint/2010/main" val="425926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WYWIADY INDYWIDUALNE: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4400" dirty="0"/>
              <a:t>In </a:t>
            </a:r>
            <a:r>
              <a:rPr lang="pl-PL" sz="4400" dirty="0" err="1"/>
              <a:t>Depth</a:t>
            </a:r>
            <a:r>
              <a:rPr lang="pl-PL" sz="4400" dirty="0"/>
              <a:t> </a:t>
            </a:r>
            <a:r>
              <a:rPr lang="pl-PL" sz="4400" dirty="0" err="1"/>
              <a:t>Interviews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156378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35CE9ACC-C9BB-4831-8617-AB58CFC05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266433"/>
            <a:ext cx="9525000" cy="3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5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 smtClean="0"/>
              <a:t>WYWIAD TO </a:t>
            </a:r>
            <a:r>
              <a:rPr lang="pl-PL" dirty="0" smtClean="0"/>
              <a:t>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i="1" dirty="0" smtClean="0"/>
              <a:t>„</a:t>
            </a:r>
            <a:r>
              <a:rPr lang="pl-PL" i="1" dirty="0"/>
              <a:t>kierowana rozmowa, gdzie kierowanie jest uznane i zaakceptowane przez obie stron”</a:t>
            </a:r>
            <a:r>
              <a:rPr lang="pl-PL" dirty="0"/>
              <a:t> (Kostera, 2003, s.121</a:t>
            </a:r>
            <a:r>
              <a:rPr lang="pl-PL" dirty="0" smtClean="0"/>
              <a:t>);</a:t>
            </a:r>
            <a:endParaRPr lang="pl-PL" dirty="0"/>
          </a:p>
          <a:p>
            <a:pPr lvl="0"/>
            <a:r>
              <a:rPr lang="pl-PL" dirty="0" smtClean="0"/>
              <a:t>jest procesem</a:t>
            </a:r>
            <a:r>
              <a:rPr lang="pl-PL" dirty="0"/>
              <a:t>, w którym badający stara się wpływać na badanego stawianymi pytaniami i skłonić go do odpowiedzi na właściwy temat (Sztumski, 1999, s. 131</a:t>
            </a:r>
            <a:r>
              <a:rPr lang="pl-PL" dirty="0" smtClean="0"/>
              <a:t>);</a:t>
            </a:r>
            <a:endParaRPr lang="pl-PL" dirty="0"/>
          </a:p>
          <a:p>
            <a:pPr lvl="0"/>
            <a:r>
              <a:rPr lang="pl-PL" dirty="0"/>
              <a:t> innymi słowy wywiad jest interakcją między prowadzącym wywiad a respondentem (</a:t>
            </a:r>
            <a:r>
              <a:rPr lang="pl-PL" dirty="0" err="1"/>
              <a:t>Babbie</a:t>
            </a:r>
            <a:r>
              <a:rPr lang="pl-PL" dirty="0"/>
              <a:t>, 2005, s. 327</a:t>
            </a:r>
            <a:r>
              <a:rPr lang="pl-PL" dirty="0" smtClean="0"/>
              <a:t>);</a:t>
            </a:r>
            <a:endParaRPr lang="pl-PL" dirty="0"/>
          </a:p>
          <a:p>
            <a:pPr lvl="0"/>
            <a:r>
              <a:rPr lang="pl-PL" dirty="0"/>
              <a:t>m</a:t>
            </a:r>
            <a:r>
              <a:rPr lang="pl-PL" dirty="0" smtClean="0"/>
              <a:t>etodę </a:t>
            </a:r>
            <a:r>
              <a:rPr lang="pl-PL" dirty="0"/>
              <a:t>tę badacze nazywają „metodą wydobycia złota” (</a:t>
            </a:r>
            <a:r>
              <a:rPr lang="pl-PL" dirty="0" err="1"/>
              <a:t>Golafshani</a:t>
            </a:r>
            <a:r>
              <a:rPr lang="pl-PL" dirty="0"/>
              <a:t>, 2003, s. 605), porównując pracę badacza, do pracy górnika, który podobnie jak górnik, musi „wydobyć” informację z rozmówcy (</a:t>
            </a:r>
            <a:r>
              <a:rPr lang="pl-PL" dirty="0" err="1"/>
              <a:t>Babbie</a:t>
            </a:r>
            <a:r>
              <a:rPr lang="pl-PL" dirty="0"/>
              <a:t>, 2005, s. 328).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38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PODSTAWOWE CECHY I ZASADY: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wywiad stosować można wraz z obserwacją – TRIANGULACJA,</a:t>
            </a:r>
          </a:p>
          <a:p>
            <a:pPr lvl="0"/>
            <a:r>
              <a:rPr lang="pl-PL" dirty="0" smtClean="0"/>
              <a:t>jest elastyczny i dynamiczny – „bo rozmawiamy”,</a:t>
            </a:r>
          </a:p>
          <a:p>
            <a:pPr lvl="0"/>
            <a:r>
              <a:rPr lang="pl-PL" dirty="0" smtClean="0"/>
              <a:t>metoda ta wymaga, by prowadzący wywiad był bardzo dobrze zorientowany w przedmiocie i problematyce badań – w badaniach organizacji najczęściej jest to sam badacz,</a:t>
            </a:r>
          </a:p>
          <a:p>
            <a:pPr lvl="0"/>
            <a:r>
              <a:rPr lang="pl-PL" dirty="0" smtClean="0"/>
              <a:t>rodzaj informacji, jakie można uzyskać dzięki wywiadom w świecie społecznym – ludzkie działania/postawy - motywacje, zamiary, przekonania, sądy, sposoby widzenia świata i jej </a:t>
            </a:r>
            <a:r>
              <a:rPr lang="pl-PL" dirty="0" smtClean="0"/>
              <a:t>funkcjonowania.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050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MOŻNA WYRÓŻNIĆ TRZY TYPY WYWIADU, ZE WZGLĘDU NA STOPIEŃ KATEGORYZACJI PYTAŃ: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l-PL" b="1" dirty="0"/>
              <a:t>Wywiady skategoryzowane</a:t>
            </a:r>
            <a:r>
              <a:rPr lang="pl-PL" dirty="0"/>
              <a:t>, nazywane są kwestionariuszowymi i mają najczęściej charakter ilościowy. </a:t>
            </a:r>
          </a:p>
          <a:p>
            <a:pPr lvl="0">
              <a:buNone/>
            </a:pPr>
            <a:endParaRPr lang="pl-PL" dirty="0"/>
          </a:p>
          <a:p>
            <a:pPr lvl="0">
              <a:buNone/>
            </a:pPr>
            <a:r>
              <a:rPr lang="pl-PL" dirty="0"/>
              <a:t>W RAMACH </a:t>
            </a:r>
            <a:r>
              <a:rPr lang="pl-PL" dirty="0" smtClean="0"/>
              <a:t>BADAŃ JAKOŚCIOWYCH:</a:t>
            </a:r>
            <a:endParaRPr lang="pl-PL" dirty="0"/>
          </a:p>
          <a:p>
            <a:pPr lvl="0"/>
            <a:r>
              <a:rPr lang="pl-PL" b="1" dirty="0"/>
              <a:t>Wywiady częściowo skategoryzowane</a:t>
            </a:r>
            <a:r>
              <a:rPr lang="pl-PL" dirty="0"/>
              <a:t>, w których prowadzący korzysta zwykle z zestawu problemów lub listy pytań, które należy zadać, lecz może to zrobić w dowolnej kolejności, w zależności od toku przeprowadzanej rozmowy. </a:t>
            </a:r>
          </a:p>
          <a:p>
            <a:pPr lvl="0"/>
            <a:r>
              <a:rPr lang="pl-PL" b="1" dirty="0"/>
              <a:t>Wywiady swobodne</a:t>
            </a:r>
            <a:r>
              <a:rPr lang="pl-PL" dirty="0"/>
              <a:t>, zwane czasem nieskategoryzowanymi, to rozmowy prowadzone w sposób swobodny, w którym badający ma pełną swobodę co do tego jak prowadzić rozmowę i kieruje się jedynie celem badania (Sztumski, 1999, s. 133). </a:t>
            </a:r>
          </a:p>
          <a:p>
            <a:r>
              <a:rPr lang="pl-PL" dirty="0"/>
              <a:t>Należy pamiętać o tym, że prowadzenie tego typu wywiadów wymaga dużej biegłości w przeprowadzenia rozmów i znajomości problematyki. Dlatego początkujący adepci powinni zaczynać od wywiadów skategoryzowanych lub częściowo skategoryzowanych.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591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ZOGNISKOWANY WYWIAD </a:t>
            </a:r>
            <a:r>
              <a:rPr lang="pl-PL" dirty="0" smtClean="0"/>
              <a:t>GRUPOWY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FGI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0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err="1" smtClean="0"/>
              <a:t>FGI</a:t>
            </a:r>
            <a:r>
              <a:rPr lang="pl-PL" sz="2400" dirty="0" smtClean="0"/>
              <a:t>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dyskusja</a:t>
            </a:r>
          </a:p>
          <a:p>
            <a:pPr lvl="0"/>
            <a:r>
              <a:rPr lang="pl-PL" dirty="0" smtClean="0"/>
              <a:t>moderator – ukierunkowanie, zogniskowanie</a:t>
            </a:r>
          </a:p>
          <a:p>
            <a:pPr lvl="0"/>
            <a:r>
              <a:rPr lang="pl-PL" dirty="0" smtClean="0"/>
              <a:t>7- 8-12 osób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36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 err="1" smtClean="0"/>
              <a:t>FGI</a:t>
            </a:r>
            <a:r>
              <a:rPr lang="pl-PL" sz="2700" dirty="0" smtClean="0"/>
              <a:t> JAKO METODA</a:t>
            </a:r>
            <a:r>
              <a:rPr lang="pl-PL" dirty="0" smtClean="0"/>
              <a:t>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grupa</a:t>
            </a:r>
          </a:p>
          <a:p>
            <a:pPr lvl="0"/>
            <a:r>
              <a:rPr lang="pl-PL" dirty="0" smtClean="0"/>
              <a:t>zogniskowana</a:t>
            </a:r>
          </a:p>
          <a:p>
            <a:pPr lvl="0"/>
            <a:r>
              <a:rPr lang="pl-PL" dirty="0" smtClean="0"/>
              <a:t>skoncentrowana</a:t>
            </a:r>
          </a:p>
          <a:p>
            <a:pPr lvl="0"/>
            <a:r>
              <a:rPr lang="pl-PL" dirty="0" smtClean="0"/>
              <a:t>pogłębiona- nie powierzchowna</a:t>
            </a:r>
          </a:p>
          <a:p>
            <a:pPr lvl="0"/>
            <a:r>
              <a:rPr lang="pl-PL" dirty="0" smtClean="0"/>
              <a:t>dyskusja a nie odpowiedzi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r>
              <a:rPr lang="pl-PL" dirty="0" smtClean="0"/>
              <a:t>TŁO- indywidualne wywiady pogłębione, obserwacja, techniki projekcyjne, psychologia społeczna, małe grupy, procesy grupowe, dynamika grupy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917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FE00EF9E-4269-4169-9DCB-F5A38DE5FDFE}" vid="{8F41557B-F1A0-4BE4-834D-63DDB8EE49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IBOK_Prezentacja_Powerpoint_Szablon</Template>
  <TotalTime>508</TotalTime>
  <Words>1612</Words>
  <Application>Microsoft Office PowerPoint</Application>
  <PresentationFormat>Panoramiczny</PresentationFormat>
  <Paragraphs>204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8" baseType="lpstr">
      <vt:lpstr>Arial</vt:lpstr>
      <vt:lpstr>Calibri</vt:lpstr>
      <vt:lpstr>Poppins ExtraBold</vt:lpstr>
      <vt:lpstr>Poppins Medium</vt:lpstr>
      <vt:lpstr>Symbol</vt:lpstr>
      <vt:lpstr>Times New Roman</vt:lpstr>
      <vt:lpstr>Wingdings</vt:lpstr>
      <vt:lpstr>Motyw pakietu Office</vt:lpstr>
      <vt:lpstr>Prezentacja programu PowerPoint</vt:lpstr>
      <vt:lpstr>PLAN SPOTKANIA/AGENDA</vt:lpstr>
      <vt:lpstr>WYWIADY INDYWIDUALNE: </vt:lpstr>
      <vt:lpstr>WYWIAD TO : </vt:lpstr>
      <vt:lpstr>PODSTAWOWE CECHY I ZASADY: </vt:lpstr>
      <vt:lpstr>MOŻNA WYRÓŻNIĆ TRZY TYPY WYWIADU, ZE WZGLĘDU NA STOPIEŃ KATEGORYZACJI PYTAŃ: </vt:lpstr>
      <vt:lpstr>ZOGNISKOWANY WYWIAD GRUPOWY</vt:lpstr>
      <vt:lpstr>FGI:</vt:lpstr>
      <vt:lpstr>FGI JAKO METODA: </vt:lpstr>
      <vt:lpstr>HISTORIA:</vt:lpstr>
      <vt:lpstr>RÓŻNICA POMIĘDZY WYWIADEM INDYWIDUALNYM A GRUPOWYM: </vt:lpstr>
      <vt:lpstr>WŁAŚCIWOŚCI ZOGNISKOWANEGO WYWIADU GRUPOWEGO:</vt:lpstr>
      <vt:lpstr>ETAPY TWORZENIA WYWIADÓW GRUPOWYCH </vt:lpstr>
      <vt:lpstr>GDZIE?</vt:lpstr>
      <vt:lpstr>DOBÓR OSÓB DO BADAŃ:</vt:lpstr>
      <vt:lpstr>PRAKTYCZNE PORADY:</vt:lpstr>
      <vt:lpstr>ZASTOSOWANIE FOKUSÓW:</vt:lpstr>
      <vt:lpstr>ZALETY FGI:</vt:lpstr>
      <vt:lpstr>OGRANICZENIA:</vt:lpstr>
      <vt:lpstr>SCENARIUSZ BADANIA FOKUSOWEGO:</vt:lpstr>
      <vt:lpstr>PROWADZENIE WYWIADU:</vt:lpstr>
      <vt:lpstr>RODZAJE PYTAŃ W WYWIADACH GRUPOWYCH:</vt:lpstr>
      <vt:lpstr>PYTANIA W WYWIADZIE GRUPOWYM:</vt:lpstr>
      <vt:lpstr>MODERATOR- CECHY: </vt:lpstr>
      <vt:lpstr>METODY PODTRZYMYWANIA KONTAKTU Z GRUPĄ PRZEZ MODERATORA LUB BADACZA W WYWIADACH </vt:lpstr>
      <vt:lpstr>ZJAWISKA UTRUDNIAJĄCE MODEROWANIE: </vt:lpstr>
      <vt:lpstr>MODERATOR POWINIEN UNIKAĆ:  </vt:lpstr>
      <vt:lpstr>PODSUMOWANIE</vt:lpstr>
      <vt:lpstr>BIBLIOGRAFIA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Sara Urbanowicz</dc:creator>
  <cp:lastModifiedBy>Ewa Bogacz-Wojtanowska</cp:lastModifiedBy>
  <cp:revision>41</cp:revision>
  <dcterms:created xsi:type="dcterms:W3CDTF">2020-07-01T12:54:01Z</dcterms:created>
  <dcterms:modified xsi:type="dcterms:W3CDTF">2021-12-02T08:55:11Z</dcterms:modified>
</cp:coreProperties>
</file>